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6" r:id="rId2"/>
    <p:sldMasterId id="2147483734" r:id="rId3"/>
  </p:sldMasterIdLst>
  <p:notesMasterIdLst>
    <p:notesMasterId r:id="rId22"/>
  </p:notesMasterIdLst>
  <p:handoutMasterIdLst>
    <p:handoutMasterId r:id="rId23"/>
  </p:handoutMasterIdLst>
  <p:sldIdLst>
    <p:sldId id="1358" r:id="rId4"/>
    <p:sldId id="256" r:id="rId5"/>
    <p:sldId id="1224" r:id="rId6"/>
    <p:sldId id="1051" r:id="rId7"/>
    <p:sldId id="1052" r:id="rId8"/>
    <p:sldId id="723" r:id="rId9"/>
    <p:sldId id="1345" r:id="rId10"/>
    <p:sldId id="1346" r:id="rId11"/>
    <p:sldId id="257" r:id="rId12"/>
    <p:sldId id="258" r:id="rId13"/>
    <p:sldId id="259" r:id="rId14"/>
    <p:sldId id="262" r:id="rId15"/>
    <p:sldId id="263" r:id="rId16"/>
    <p:sldId id="264" r:id="rId17"/>
    <p:sldId id="260" r:id="rId18"/>
    <p:sldId id="1348" r:id="rId19"/>
    <p:sldId id="1349" r:id="rId20"/>
    <p:sldId id="134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11789-2EB8-4617-92BB-8CC3583CCA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(62)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BEEE-2EAA-4231-9E05-A6861D429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5/16/2021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88FD2-467D-4482-B069-E557C0FC5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805B7-0599-4965-B2BC-D7E00F69A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FEA0-8611-4379-8BCA-E7E9E95DC3E6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680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(62)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5/16/2021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02EF28-B434-4390-8608-377C7ADF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05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4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6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1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8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1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0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6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9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2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4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2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7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5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05A7-E6D2-4526-8D83-131C5E6A6D2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1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Monday, May 17, 2021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62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calstudies.gospelstudies.org.uk/pdf/e-books/swete_h-b/apocalypse-of-st-john_swete.pdf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 16,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030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17:1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23535" y="2190946"/>
            <a:ext cx="579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there came one of the seven angels that had the seven bowls, and spake with me, saying, Come hither,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I will show thee the judgment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of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great harlot that sitteth upon many waters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78A29-C7FF-48AB-BA77-E43555D3A6C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17:1-5</a:t>
            </a:r>
          </a:p>
        </p:txBody>
      </p:sp>
    </p:spTree>
    <p:extLst>
      <p:ext uri="{BB962C8B-B14F-4D97-AF65-F5344CB8AC3E}">
        <p14:creationId xmlns:p14="http://schemas.microsoft.com/office/powerpoint/2010/main" val="26362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030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17:2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19692" y="2220775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with whom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kings of the earth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committed fornication, and they that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dwell in the earth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were made drunken with the wine of her fornication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7B983-C996-45E8-A124-A5E592DDF0F4}"/>
              </a:ext>
            </a:extLst>
          </p:cNvPr>
          <p:cNvSpPr/>
          <p:nvPr/>
        </p:nvSpPr>
        <p:spPr bwMode="auto">
          <a:xfrm>
            <a:off x="0" y="508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17:1-5</a:t>
            </a:r>
          </a:p>
        </p:txBody>
      </p:sp>
    </p:spTree>
    <p:extLst>
      <p:ext uri="{BB962C8B-B14F-4D97-AF65-F5344CB8AC3E}">
        <p14:creationId xmlns:p14="http://schemas.microsoft.com/office/powerpoint/2010/main" val="38799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030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17:3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19692" y="1924638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he carried me away in the Spirit into a wilderness: and I saw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 woman sitting upon a scarlet-colored beast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full of names of blasphemy, having seven heads and ten horns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28023-BC99-418F-81CF-279118FAD75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17:1-5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16BA427-1317-4FD1-A4B3-1984750D4BEB}"/>
              </a:ext>
            </a:extLst>
          </p:cNvPr>
          <p:cNvSpPr/>
          <p:nvPr/>
        </p:nvSpPr>
        <p:spPr>
          <a:xfrm>
            <a:off x="76200" y="2377165"/>
            <a:ext cx="1262406" cy="715089"/>
          </a:xfrm>
          <a:prstGeom prst="wedgeRoundRectCallout">
            <a:avLst>
              <a:gd name="adj1" fmla="val 120103"/>
              <a:gd name="adj2" fmla="val 88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Revelation 13:1</a:t>
            </a:r>
          </a:p>
        </p:txBody>
      </p:sp>
    </p:spTree>
    <p:extLst>
      <p:ext uri="{BB962C8B-B14F-4D97-AF65-F5344CB8AC3E}">
        <p14:creationId xmlns:p14="http://schemas.microsoft.com/office/powerpoint/2010/main" val="11118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030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17:4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82958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the woman was arrayed in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purple and scarlet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and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decked with gold and precious stone and pearls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having in her hand a golden cup full of abominations, even the unclean things of her fornication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7F0A3-5DAB-4BC4-B7E7-38B811225C0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17:1-5</a:t>
            </a:r>
          </a:p>
        </p:txBody>
      </p:sp>
    </p:spTree>
    <p:extLst>
      <p:ext uri="{BB962C8B-B14F-4D97-AF65-F5344CB8AC3E}">
        <p14:creationId xmlns:p14="http://schemas.microsoft.com/office/powerpoint/2010/main" val="3936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030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17:5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9292" y="2018908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upon her forehead a name written, MYSTERY,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BABYLON THE GREAT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THE MOTHER OF THE HARLOTS AND OF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ABOMINATIONS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OF THE EARTH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F9387-AD6E-45BF-9775-9CA905AF14A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17:1-5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7B31F7-FFED-4A43-969E-877EE4E4319D}"/>
              </a:ext>
            </a:extLst>
          </p:cNvPr>
          <p:cNvSpPr/>
          <p:nvPr/>
        </p:nvSpPr>
        <p:spPr>
          <a:xfrm>
            <a:off x="10160" y="2020311"/>
            <a:ext cx="2636520" cy="4493776"/>
          </a:xfrm>
          <a:prstGeom prst="wedgeRoundRectCallout">
            <a:avLst>
              <a:gd name="adj1" fmla="val 85775"/>
              <a:gd name="adj2" fmla="val 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“abomination”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bdelugmaton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“to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detestable, loathe, abhor” (Moulton 68). Note: God’s view of the harlot and what she represented was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loathsome, abhorrent, disgusting, and detestable. There is no stronger word for God’s disposition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toward unauthorized practices (see Deuteronomy 7:26)</a:t>
            </a:r>
          </a:p>
        </p:txBody>
      </p:sp>
    </p:spTree>
    <p:extLst>
      <p:ext uri="{BB962C8B-B14F-4D97-AF65-F5344CB8AC3E}">
        <p14:creationId xmlns:p14="http://schemas.microsoft.com/office/powerpoint/2010/main" val="28597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125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/>
              </a:rPr>
              <a:t>Babylon’s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383379"/>
            <a:ext cx="8908330" cy="53245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latin typeface="Book Antiqua" pitchFamily="18" charset="0"/>
              </a:rPr>
              <a:t>Pride:</a:t>
            </a:r>
            <a:r>
              <a:rPr lang="en-US" sz="4000" b="1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Proverbs 16:18, </a:t>
            </a:r>
            <a:r>
              <a:rPr lang="en-US" sz="2000" i="1" dirty="0">
                <a:latin typeface="Book Antiqua" pitchFamily="18" charset="0"/>
              </a:rPr>
              <a:t>“Pride (goeth) before destruction, And a haughty spirit before a fall.”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Book Antiqua" pitchFamily="18" charset="0"/>
              </a:rPr>
              <a:t>Note Context: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Book Antiqua" pitchFamily="18" charset="0"/>
              </a:rPr>
              <a:t>Habakkuk 2:4, </a:t>
            </a:r>
            <a:r>
              <a:rPr lang="en-US" sz="2000" i="1" dirty="0">
                <a:latin typeface="Book Antiqua" pitchFamily="18" charset="0"/>
              </a:rPr>
              <a:t>“Behold, his soul is puffed up, it is not upright in him; but the righteous shall live by his faith.”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Book Antiqua" pitchFamily="18" charset="0"/>
              </a:rPr>
              <a:t>Isaiah 14:13-14, </a:t>
            </a:r>
            <a:r>
              <a:rPr lang="en-US" sz="2000" i="1" dirty="0">
                <a:latin typeface="Book Antiqua" pitchFamily="18" charset="0"/>
              </a:rPr>
              <a:t>“And thou saidst in thy heart, I will ascend into heaven, I will exalt my throne above the stars of God; and I will sit upon the mount of congregation, in the uttermost parts of the north; I will ascend above the heights of the clouds; I will make myself like the Most High.”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Book Antiqua" pitchFamily="18" charset="0"/>
              </a:rPr>
              <a:t>Isaiah 47:7, </a:t>
            </a:r>
            <a:r>
              <a:rPr lang="en-US" sz="2000" i="1" dirty="0">
                <a:latin typeface="Book Antiqua" pitchFamily="18" charset="0"/>
              </a:rPr>
              <a:t>“And thou saidst, I shall be mistress for ever; so that thou didst not lay these things to thy heart, neither didst remember the latter end thereof.”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Book Antiqua" pitchFamily="18" charset="0"/>
              </a:rPr>
              <a:t>cf. Isaiah 13:11, </a:t>
            </a:r>
            <a:r>
              <a:rPr lang="en-US" sz="2000" i="1" dirty="0">
                <a:latin typeface="Book Antiqua" pitchFamily="18" charset="0"/>
              </a:rPr>
              <a:t>“And I will punish the world for (their) evil, and the wicked for their iniquity: and I will cause the arrogancy of the proud to cease, and will lay low the haughtiness of the terrible.”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Book Antiqua" pitchFamily="18" charset="0"/>
              </a:rPr>
              <a:t>Isaiah 13:19, </a:t>
            </a:r>
            <a:r>
              <a:rPr lang="en-US" sz="2000" i="1" dirty="0">
                <a:latin typeface="Book Antiqua" pitchFamily="18" charset="0"/>
              </a:rPr>
              <a:t>“And Babylon, the glory of kingdoms, the beauty of the Chaldeans’ pride, shall be as when God overthrew Sodom and Gomorrah.”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A4EC6-6CC5-4901-A35E-5A6C216D04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268533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/>
              </a:rPr>
              <a:t>Babylon’s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317394"/>
            <a:ext cx="8814062" cy="550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ook Antiqua" pitchFamily="18" charset="0"/>
              </a:rPr>
              <a:t>Full of idols.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Jeremiah 50:1-10, 38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Jeremiah 51:17-18, 47, 52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Isaiah 46-47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Isaiah 21:8-9, </a:t>
            </a:r>
            <a:r>
              <a:rPr lang="en-US" i="1" dirty="0">
                <a:latin typeface="Book Antiqua" pitchFamily="18" charset="0"/>
              </a:rPr>
              <a:t>“And he cried as a lion: O Lord, I stand continually upon the watch-tower in the day-time, and am set in my ward whole nights; and, behold, here cometh a troop of men, horsemen in pairs. And he answered and said, </a:t>
            </a:r>
            <a:r>
              <a:rPr lang="en-US" b="1" i="1" dirty="0">
                <a:latin typeface="Book Antiqua" pitchFamily="18" charset="0"/>
              </a:rPr>
              <a:t>Fallen, fallen is Babylon; </a:t>
            </a:r>
            <a:r>
              <a:rPr lang="en-US" i="1" dirty="0">
                <a:latin typeface="Book Antiqua" pitchFamily="18" charset="0"/>
              </a:rPr>
              <a:t>and all the graven images of her gods are broken unto the ground.”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A4EC6-6CC5-4901-A35E-5A6C216D04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328130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552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/>
              </a:rPr>
              <a:t>Babylon’s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Book Antiqua" pitchFamily="18" charset="0"/>
              </a:rPr>
              <a:t>Cruelty in war.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Isaiah 14:4-6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Jeremiah 51:25, 33-35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Habakkuk 1:6-16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Jeremiah 50:10, </a:t>
            </a:r>
            <a:r>
              <a:rPr lang="en-US" i="1" dirty="0">
                <a:latin typeface="Book Antiqua" pitchFamily="18" charset="0"/>
              </a:rPr>
              <a:t>“‘Chaldea will become plunder;</a:t>
            </a:r>
          </a:p>
          <a:p>
            <a:pPr marL="0" indent="0">
              <a:buNone/>
            </a:pPr>
            <a:r>
              <a:rPr lang="en-US" i="1" dirty="0">
                <a:latin typeface="Book Antiqua" pitchFamily="18" charset="0"/>
              </a:rPr>
              <a:t>All who plunder her will have enough,’ declares the Lord.”</a:t>
            </a:r>
            <a:r>
              <a:rPr lang="en-US" dirty="0">
                <a:latin typeface="Book Antiqua" pitchFamily="18" charset="0"/>
              </a:rPr>
              <a:t> NASU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A4EC6-6CC5-4901-A35E-5A6C216D04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320873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552"/>
            <a:ext cx="8229600" cy="76944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/>
              </a:rPr>
              <a:t>The Harlot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1" y="1392807"/>
            <a:ext cx="8851769" cy="529375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latin typeface="Book Antiqua" panose="02040602050305030304" pitchFamily="18" charset="0"/>
              </a:rPr>
              <a:t>The </a:t>
            </a:r>
            <a:r>
              <a:rPr lang="en-US" sz="2600" b="1" dirty="0">
                <a:latin typeface="Book Antiqua" panose="02040602050305030304" pitchFamily="18" charset="0"/>
              </a:rPr>
              <a:t>harlot (mother of harlots)</a:t>
            </a:r>
            <a:r>
              <a:rPr lang="en-US" sz="2600" dirty="0">
                <a:latin typeface="Book Antiqua" pitchFamily="18" charset="0"/>
              </a:rPr>
              <a:t> — the object of coming judgment — the </a:t>
            </a:r>
            <a:r>
              <a:rPr lang="en-US" sz="2600" b="1" dirty="0">
                <a:latin typeface="Book Antiqua" panose="02040602050305030304" pitchFamily="18" charset="0"/>
              </a:rPr>
              <a:t>sentence</a:t>
            </a:r>
            <a:r>
              <a:rPr lang="en-US" sz="2600" dirty="0">
                <a:latin typeface="Book Antiqua" pitchFamily="18" charset="0"/>
              </a:rPr>
              <a:t> is pronounced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In the OT three cities are designated as “harlots” and another as a mistress given to pleasure.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Nineveh. Nahum 3:1, 4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Tyre. Isaiah 23:15-17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Babylon. Isaiah 47:5-15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Israel and Judah. Jeremiah, Ezekiel, Hosea, and Micah</a:t>
            </a:r>
          </a:p>
          <a:p>
            <a:pPr>
              <a:spcBef>
                <a:spcPts val="0"/>
              </a:spcBef>
            </a:pPr>
            <a:r>
              <a:rPr lang="en-US" sz="2600" b="1" dirty="0">
                <a:latin typeface="Book Antiqua" panose="02040602050305030304" pitchFamily="18" charset="0"/>
              </a:rPr>
              <a:t>Angel</a:t>
            </a:r>
            <a:r>
              <a:rPr lang="en-US" sz="2600" dirty="0">
                <a:latin typeface="Book Antiqua" pitchFamily="18" charset="0"/>
              </a:rPr>
              <a:t> brings the message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Awful harlot in </a:t>
            </a:r>
            <a:r>
              <a:rPr lang="en-US" sz="2600" b="1" u="sng" dirty="0">
                <a:latin typeface="Book Antiqua" panose="02040602050305030304" pitchFamily="18" charset="0"/>
              </a:rPr>
              <a:t>contrast</a:t>
            </a:r>
            <a:r>
              <a:rPr lang="en-US" sz="2600" dirty="0">
                <a:latin typeface="Book Antiqua" pitchFamily="18" charset="0"/>
              </a:rPr>
              <a:t> with the bride of Christ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Follows the </a:t>
            </a:r>
            <a:r>
              <a:rPr lang="en-US" sz="2600" b="1" dirty="0">
                <a:latin typeface="Book Antiqua" panose="02040602050305030304" pitchFamily="18" charset="0"/>
              </a:rPr>
              <a:t>pouring out</a:t>
            </a:r>
            <a:r>
              <a:rPr lang="en-US" sz="2600" dirty="0">
                <a:latin typeface="Book Antiqua" panose="02040602050305030304" pitchFamily="18" charset="0"/>
              </a:rPr>
              <a:t> of the bowls of God’s wrath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Now will receive some of the “</a:t>
            </a:r>
            <a:r>
              <a:rPr lang="en-US" sz="2600" b="1" dirty="0">
                <a:latin typeface="Book Antiqua" panose="02040602050305030304" pitchFamily="18" charset="0"/>
              </a:rPr>
              <a:t>details</a:t>
            </a:r>
            <a:r>
              <a:rPr lang="en-US" sz="2600" dirty="0">
                <a:latin typeface="Book Antiqua" pitchFamily="18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A4EC6-6CC5-4901-A35E-5A6C216D04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1491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16538"/>
            <a:ext cx="8991600" cy="1446550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cap="small" dirty="0">
                <a:latin typeface="OldCentury"/>
              </a:rPr>
              <a:t>The Book of Revelation:</a:t>
            </a:r>
            <a:br>
              <a:rPr lang="en-US" b="1" cap="small" dirty="0">
                <a:latin typeface="OldCentury"/>
              </a:rPr>
            </a:br>
            <a:r>
              <a:rPr lang="en-US" b="1" cap="small" dirty="0">
                <a:latin typeface="OldCentury"/>
              </a:rPr>
              <a:t>Chapter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2070"/>
            <a:ext cx="6400800" cy="1311128"/>
          </a:xfrm>
        </p:spPr>
        <p:txBody>
          <a:bodyPr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  <a:latin typeface="Georgia" pitchFamily="18" charset="0"/>
              </a:rPr>
              <a:t>Scarlet Woman Upon </a:t>
            </a:r>
          </a:p>
          <a:p>
            <a:r>
              <a:rPr lang="en-US" sz="3600" b="1" cap="small" dirty="0">
                <a:solidFill>
                  <a:schemeClr val="bg1"/>
                </a:solidFill>
                <a:latin typeface="Georgia" pitchFamily="18" charset="0"/>
              </a:rPr>
              <a:t>the Scarlet Beast</a:t>
            </a:r>
          </a:p>
        </p:txBody>
      </p:sp>
      <p:pic>
        <p:nvPicPr>
          <p:cNvPr id="1026" name="Picture 2" descr="D:\72 dpi JPEG\23 Babylon the 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41879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6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478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The Apocalypse of St. John by Henry Barclay </a:t>
            </a:r>
            <a:r>
              <a:rPr lang="en-US" sz="2000" dirty="0" err="1">
                <a:solidFill>
                  <a:schemeClr val="tx1"/>
                </a:solidFill>
              </a:rPr>
              <a:t>Swete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http://biblicalstudies.gospelstudies.org.uk/pdf/e-books/swete_h-b/apocalypse-of-st-john_swete.pdf</a:t>
            </a:r>
            <a:r>
              <a:rPr lang="en-US" sz="2000" dirty="0">
                <a:solidFill>
                  <a:schemeClr val="tx1"/>
                </a:solidFill>
              </a:rPr>
              <a:t> (540 pages)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6538" y="1866900"/>
            <a:ext cx="616329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on Earth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(1-11)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7 churches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in control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(4-5)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seven seals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(6-11)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FA075-C1B9-483A-BCA5-AE4CF9DD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866900"/>
            <a:ext cx="7620484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 And The Dragon In Conflict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(Deeper Spiritual Meaning)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Bowls of Wrath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(15-16)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of Babylon the Harlot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(17-18)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 of God’s people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(19-21)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Warnings about the Book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95320-798A-4FE4-A41B-7D3E9C6D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5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30975" y="774412"/>
            <a:ext cx="38058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Great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14785" y="2057400"/>
            <a:ext cx="8307371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 of the Great Harlot (verses 1-6)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character of the two women and two cities are prominent in the second section of the book. (Chapters 12-22)</a:t>
            </a:r>
          </a:p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 of the Mystery (verses 7-18)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E3C09-8959-41B8-99D8-307699F1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719907" y="774412"/>
            <a:ext cx="762798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Women and The Two Cities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00050" y="1676400"/>
            <a:ext cx="8343900" cy="51398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Chapter 12 the woman represented all God’s redeemed ones</a:t>
            </a:r>
          </a:p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Chapter 17 several positions have been proposed: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Apostate Palestinian Jerusalem, the head of hostile Judaism </a:t>
            </a:r>
            <a:r>
              <a:rPr lang="en-US" altLang="en-US" sz="2000" dirty="0">
                <a:cs typeface="Arial" panose="020B0604020202020204" pitchFamily="34" charset="0"/>
              </a:rPr>
              <a:t>(Foy E. Wallace, The Book of Revelation)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Apostate church which developed in the centuries following Pentecost. 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apply this to the Roman Catholic church.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Pagan Rome, which in turn represents the world of lust, all that is evil.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(Homer Hailey, Revelation: An Introduction and Commentary, 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ages 341-342)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E3C09-8959-41B8-99D8-307699F1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719907" y="774412"/>
            <a:ext cx="762798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Women and The Two Cities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14300" y="1752600"/>
            <a:ext cx="8915400" cy="4770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This section (Revelation 17:1-19:10) falls into three parts: 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The harlot and her seductive wiles. (chapter 17)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The judgment and fall of the harlot. (chapter 18)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The hallelujahs of heaven over her fall and the victory of the saints. (19:1-10)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lang="en-US" altLang="en-US" sz="2000" dirty="0">
                <a:cs typeface="Arial" panose="020B0604020202020204" pitchFamily="34" charset="0"/>
              </a:rPr>
              <a:t>Homer Hailey, Revelation: An Introduction and Commentary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, Page 342)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E3C09-8959-41B8-99D8-307699F1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3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23 Babylon the 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9A9B46-BA35-4873-A896-FC2D5E58E02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222961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3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1286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Corbel</vt:lpstr>
      <vt:lpstr>Georgia</vt:lpstr>
      <vt:lpstr>OldCentury</vt:lpstr>
      <vt:lpstr>Times New Roman</vt:lpstr>
      <vt:lpstr>Office Theme</vt:lpstr>
      <vt:lpstr>Depth</vt:lpstr>
      <vt:lpstr>3_Depth</vt:lpstr>
      <vt:lpstr>A Study Of  The Book Of Revelation</vt:lpstr>
      <vt:lpstr>The Book of Revelation: Chapter 17</vt:lpstr>
      <vt:lpstr>Resources used:</vt:lpstr>
      <vt:lpstr>Revelation</vt:lpstr>
      <vt:lpstr>Revelation</vt:lpstr>
      <vt:lpstr>PowerPoint Presentation</vt:lpstr>
      <vt:lpstr>PowerPoint Presentation</vt:lpstr>
      <vt:lpstr>PowerPoint Presentation</vt:lpstr>
      <vt:lpstr>PowerPoint Presentation</vt:lpstr>
      <vt:lpstr>Revelation 17:1</vt:lpstr>
      <vt:lpstr>Revelation 17:2</vt:lpstr>
      <vt:lpstr>Revelation 17:3</vt:lpstr>
      <vt:lpstr>Revelation 17:4</vt:lpstr>
      <vt:lpstr>Revelation 17:5</vt:lpstr>
      <vt:lpstr>Babylon’s Past</vt:lpstr>
      <vt:lpstr>Babylon’s Past</vt:lpstr>
      <vt:lpstr>Babylon’s Past</vt:lpstr>
      <vt:lpstr>The Harlot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Chapter 17 (5-16-21)</dc:title>
  <dc:creator>Micky Galloway</dc:creator>
  <cp:lastModifiedBy>Richard Lidh</cp:lastModifiedBy>
  <cp:revision>20</cp:revision>
  <cp:lastPrinted>2021-05-18T03:42:58Z</cp:lastPrinted>
  <dcterms:created xsi:type="dcterms:W3CDTF">2021-03-31T20:31:17Z</dcterms:created>
  <dcterms:modified xsi:type="dcterms:W3CDTF">2021-05-18T03:43:01Z</dcterms:modified>
</cp:coreProperties>
</file>